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27"/>
  </p:notesMasterIdLst>
  <p:sldIdLst>
    <p:sldId id="343" r:id="rId3"/>
    <p:sldId id="350" r:id="rId4"/>
    <p:sldId id="347" r:id="rId5"/>
    <p:sldId id="348" r:id="rId6"/>
    <p:sldId id="349" r:id="rId7"/>
    <p:sldId id="351" r:id="rId8"/>
    <p:sldId id="360" r:id="rId9"/>
    <p:sldId id="361" r:id="rId10"/>
    <p:sldId id="362" r:id="rId11"/>
    <p:sldId id="373" r:id="rId12"/>
    <p:sldId id="374" r:id="rId13"/>
    <p:sldId id="366" r:id="rId14"/>
    <p:sldId id="375" r:id="rId15"/>
    <p:sldId id="376" r:id="rId16"/>
    <p:sldId id="377" r:id="rId17"/>
    <p:sldId id="378" r:id="rId18"/>
    <p:sldId id="379" r:id="rId19"/>
    <p:sldId id="371" r:id="rId20"/>
    <p:sldId id="353" r:id="rId21"/>
    <p:sldId id="354" r:id="rId22"/>
    <p:sldId id="358" r:id="rId23"/>
    <p:sldId id="359" r:id="rId24"/>
    <p:sldId id="355" r:id="rId25"/>
    <p:sldId id="372" r:id="rId26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CC0"/>
    <a:srgbClr val="683D2E"/>
    <a:srgbClr val="000000"/>
    <a:srgbClr val="F898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9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780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A7840-79C6-4D4D-BA2D-7B40726E6C58}" type="datetimeFigureOut">
              <a:rPr lang="ko-KR" altLang="en-US" smtClean="0"/>
              <a:t>2023-01-12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rgbClr val="683D2E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6A48B-CAD2-4B59-BE9E-B342FAEDB32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600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72105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2128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0961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67927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7226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75476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3476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51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96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6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/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75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0798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55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55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8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020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8"/>
            <a:ext cx="5014913" cy="4873625"/>
          </a:xfrm>
        </p:spPr>
        <p:txBody>
          <a:bodyPr anchor="t"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45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085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24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6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8652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082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"/>
            <a:ext cx="9906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1231" y="2349508"/>
            <a:ext cx="84201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21971" y="3429000"/>
            <a:ext cx="69342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138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864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975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68485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325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1625"/>
            </a:lvl1pPr>
            <a:lvl2pPr marL="371457" indent="0">
              <a:buNone/>
              <a:defRPr sz="1463"/>
            </a:lvl2pPr>
            <a:lvl3pPr marL="742913" indent="0">
              <a:buNone/>
              <a:defRPr sz="1300"/>
            </a:lvl3pPr>
            <a:lvl4pPr marL="1114370" indent="0">
              <a:buNone/>
              <a:defRPr sz="1138"/>
            </a:lvl4pPr>
            <a:lvl5pPr marL="1485826" indent="0">
              <a:buNone/>
              <a:defRPr sz="1138"/>
            </a:lvl5pPr>
            <a:lvl6pPr marL="1857282" indent="0">
              <a:buNone/>
              <a:defRPr sz="1138"/>
            </a:lvl6pPr>
            <a:lvl7pPr marL="2228738" indent="0">
              <a:buNone/>
              <a:defRPr sz="1138"/>
            </a:lvl7pPr>
            <a:lvl8pPr marL="2600195" indent="0">
              <a:buNone/>
              <a:defRPr sz="1138"/>
            </a:lvl8pPr>
            <a:lvl9pPr marL="2971652" indent="0">
              <a:buNone/>
              <a:defRPr sz="1138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8454" y="6370579"/>
            <a:ext cx="2311400" cy="476250"/>
          </a:xfrm>
        </p:spPr>
        <p:txBody>
          <a:bodyPr/>
          <a:lstStyle>
            <a:lvl1pPr algn="l">
              <a:defRPr sz="1300">
                <a:solidFill>
                  <a:srgbClr val="683D2E"/>
                </a:solidFill>
              </a:defRPr>
            </a:lvl1pPr>
          </a:lstStyle>
          <a:p>
            <a:pPr>
              <a:defRPr/>
            </a:pPr>
            <a:fld id="{C8E1987D-9CDA-400F-9691-1452D5520026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78218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46555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908050"/>
            <a:ext cx="4375150" cy="521811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908050"/>
            <a:ext cx="4375150" cy="521811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F62E9-05E9-4955-B8E4-53556C7A8F7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831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57" indent="0">
              <a:buNone/>
              <a:defRPr sz="1625" b="1"/>
            </a:lvl2pPr>
            <a:lvl3pPr marL="742913" indent="0">
              <a:buNone/>
              <a:defRPr sz="1463" b="1"/>
            </a:lvl3pPr>
            <a:lvl4pPr marL="1114370" indent="0">
              <a:buNone/>
              <a:defRPr sz="1300" b="1"/>
            </a:lvl4pPr>
            <a:lvl5pPr marL="1485826" indent="0">
              <a:buNone/>
              <a:defRPr sz="1300" b="1"/>
            </a:lvl5pPr>
            <a:lvl6pPr marL="1857282" indent="0">
              <a:buNone/>
              <a:defRPr sz="1300" b="1"/>
            </a:lvl6pPr>
            <a:lvl7pPr marL="2228738" indent="0">
              <a:buNone/>
              <a:defRPr sz="1300" b="1"/>
            </a:lvl7pPr>
            <a:lvl8pPr marL="2600195" indent="0">
              <a:buNone/>
              <a:defRPr sz="1300" b="1"/>
            </a:lvl8pPr>
            <a:lvl9pPr marL="2971652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89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57" indent="0">
              <a:buNone/>
              <a:defRPr sz="1625" b="1"/>
            </a:lvl2pPr>
            <a:lvl3pPr marL="742913" indent="0">
              <a:buNone/>
              <a:defRPr sz="1463" b="1"/>
            </a:lvl3pPr>
            <a:lvl4pPr marL="1114370" indent="0">
              <a:buNone/>
              <a:defRPr sz="1300" b="1"/>
            </a:lvl4pPr>
            <a:lvl5pPr marL="1485826" indent="0">
              <a:buNone/>
              <a:defRPr sz="1300" b="1"/>
            </a:lvl5pPr>
            <a:lvl6pPr marL="1857282" indent="0">
              <a:buNone/>
              <a:defRPr sz="1300" b="1"/>
            </a:lvl6pPr>
            <a:lvl7pPr marL="2228738" indent="0">
              <a:buNone/>
              <a:defRPr sz="1300" b="1"/>
            </a:lvl7pPr>
            <a:lvl8pPr marL="2600195" indent="0">
              <a:buNone/>
              <a:defRPr sz="1300" b="1"/>
            </a:lvl8pPr>
            <a:lvl9pPr marL="2971652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89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1927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l" defTabSz="74291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C74FEF-7959-4E58-AD81-88788A06A56D}" type="slidenum">
              <a:rPr kumimoji="1" lang="en-US" altLang="ko-KR" sz="975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74291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975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697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E678F-FEF1-49DB-AA8A-C9B1AA5908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541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8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138"/>
            </a:lvl1pPr>
            <a:lvl2pPr marL="371457" indent="0">
              <a:buNone/>
              <a:defRPr sz="975"/>
            </a:lvl2pPr>
            <a:lvl3pPr marL="742913" indent="0">
              <a:buNone/>
              <a:defRPr sz="813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2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B4806-EF40-4B83-901B-299D1FC935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8908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1457" indent="0">
              <a:buNone/>
              <a:defRPr sz="2275"/>
            </a:lvl2pPr>
            <a:lvl3pPr marL="742913" indent="0">
              <a:buNone/>
              <a:defRPr sz="1950"/>
            </a:lvl3pPr>
            <a:lvl4pPr marL="1114370" indent="0">
              <a:buNone/>
              <a:defRPr sz="1625"/>
            </a:lvl4pPr>
            <a:lvl5pPr marL="1485826" indent="0">
              <a:buNone/>
              <a:defRPr sz="1625"/>
            </a:lvl5pPr>
            <a:lvl6pPr marL="1857282" indent="0">
              <a:buNone/>
              <a:defRPr sz="1625"/>
            </a:lvl6pPr>
            <a:lvl7pPr marL="2228738" indent="0">
              <a:buNone/>
              <a:defRPr sz="1625"/>
            </a:lvl7pPr>
            <a:lvl8pPr marL="2600195" indent="0">
              <a:buNone/>
              <a:defRPr sz="1625"/>
            </a:lvl8pPr>
            <a:lvl9pPr marL="2971652" indent="0">
              <a:buNone/>
              <a:defRPr sz="1625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138"/>
            </a:lvl1pPr>
            <a:lvl2pPr marL="371457" indent="0">
              <a:buNone/>
              <a:defRPr sz="975"/>
            </a:lvl2pPr>
            <a:lvl3pPr marL="742913" indent="0">
              <a:buNone/>
              <a:defRPr sz="813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2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615" y="6337126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4397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615" y="6337126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343852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82558"/>
            <a:ext cx="2228850" cy="604361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82558"/>
            <a:ext cx="6521450" cy="604361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82D59-EFB2-489D-8508-0FC109B5CE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2340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93476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610156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2711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975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054108"/>
      </p:ext>
    </p:extLst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22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동대_PPT_내지_0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-1456" y="0"/>
            <a:ext cx="9906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82558"/>
            <a:ext cx="89154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908050"/>
            <a:ext cx="891540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8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975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0391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89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+mj-lt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5pPr>
      <a:lvl6pPr marL="371457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6pPr>
      <a:lvl7pPr marL="742913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7pPr>
      <a:lvl8pPr marL="1114370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8pPr>
      <a:lvl9pPr marL="1485826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9pPr>
    </p:titleStyle>
    <p:bodyStyle>
      <a:lvl1pPr marL="171542" indent="-17154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SzPct val="70000"/>
        <a:buFont typeface="Wingdings" pitchFamily="2" charset="2"/>
        <a:buChar char="l"/>
        <a:defRPr kumimoji="1" sz="13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488827" indent="-171542" algn="l" rtl="0" eaLnBrk="1" fontAlgn="base" latinLnBrk="1" hangingPunct="1">
        <a:spcBef>
          <a:spcPct val="20000"/>
        </a:spcBef>
        <a:spcAft>
          <a:spcPct val="0"/>
        </a:spcAft>
        <a:buClr>
          <a:srgbClr val="899B31"/>
        </a:buClr>
        <a:buSzPct val="70000"/>
        <a:buFont typeface="Wingdings" pitchFamily="2" charset="2"/>
        <a:buChar char="l"/>
        <a:defRPr kumimoji="1" sz="1138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799664" indent="-144456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•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061490" indent="-116079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–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marL="1318155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1689611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6pPr>
      <a:lvl7pPr marL="2061068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7pPr>
      <a:lvl8pPr marL="2432524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8pPr>
      <a:lvl9pPr marL="2803980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57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13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370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826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282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8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195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652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 txBox="1">
            <a:spLocks noChangeArrowheads="1"/>
          </p:cNvSpPr>
          <p:nvPr/>
        </p:nvSpPr>
        <p:spPr>
          <a:xfrm>
            <a:off x="1155700" y="2956375"/>
            <a:ext cx="7854073" cy="550816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ko-KR" altLang="en-US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국민체크카드형 학생증 발급 안내</a:t>
            </a:r>
            <a:endParaRPr lang="ko-KR" altLang="en-US" sz="2500" b="1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7" name="Rectangle 139"/>
          <p:cNvSpPr txBox="1">
            <a:spLocks noChangeArrowheads="1"/>
          </p:cNvSpPr>
          <p:nvPr/>
        </p:nvSpPr>
        <p:spPr>
          <a:xfrm>
            <a:off x="7456515" y="5442317"/>
            <a:ext cx="2098873" cy="725727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ko-KR" altLang="en-US" sz="195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교무학생처</a:t>
            </a:r>
            <a:endParaRPr lang="en-US" altLang="ko-KR" sz="195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algn="r">
              <a:defRPr/>
            </a:pPr>
            <a:r>
              <a:rPr lang="ko-KR" altLang="en-US" sz="195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교무학생지원팀</a:t>
            </a:r>
            <a:endParaRPr lang="ko-KR" altLang="en-US" sz="195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0" y="6449269"/>
            <a:ext cx="2311400" cy="476250"/>
          </a:xfrm>
        </p:spPr>
        <p:txBody>
          <a:bodyPr/>
          <a:lstStyle/>
          <a:p>
            <a:pPr>
              <a:defRPr/>
            </a:pPr>
            <a:endParaRPr lang="en-US" altLang="ko-KR" sz="900" dirty="0" smtClean="0"/>
          </a:p>
          <a:p>
            <a:pPr>
              <a:defRPr/>
            </a:pPr>
            <a:endParaRPr lang="ko-KR" altLang="en-US" sz="900" dirty="0"/>
          </a:p>
        </p:txBody>
      </p:sp>
      <p:sp>
        <p:nvSpPr>
          <p:cNvPr id="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069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47556" y="2003977"/>
            <a:ext cx="540050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 학생증 신청 절차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신청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앱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 혹은 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방문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(</a:t>
            </a:r>
            <a:r>
              <a:rPr lang="ko-KR" altLang="en-US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신청 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기간 내 </a:t>
            </a:r>
            <a:r>
              <a:rPr lang="ko-KR" altLang="en-US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유드림스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동의 후</a:t>
            </a:r>
            <a:r>
              <a:rPr lang="en-US" altLang="ko-KR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국민은행 </a:t>
            </a:r>
            <a:endParaRPr lang="en-US" altLang="ko-KR" b="1" u="sng" dirty="0" smtClean="0">
              <a:solidFill>
                <a:srgbClr val="FF0000"/>
              </a:solidFill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b="1" u="sng" dirty="0" err="1" smtClean="0">
                <a:solidFill>
                  <a:srgbClr val="FF0000"/>
                </a:solidFill>
                <a:ea typeface="맑은 고딕" panose="020B0503020000020004" pitchFamily="50" charset="-127"/>
              </a:rPr>
              <a:t>어플신청은</a:t>
            </a:r>
            <a:r>
              <a:rPr lang="ko-KR" altLang="en-US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en-US" altLang="ko-KR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02.28(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화</a:t>
            </a:r>
            <a:r>
              <a:rPr lang="en-US" altLang="ko-KR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오후부터 </a:t>
            </a:r>
            <a:r>
              <a:rPr lang="ko-KR" altLang="en-US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가능</a:t>
            </a:r>
            <a:r>
              <a:rPr lang="en-US" altLang="ko-KR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)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동의 후 앱 신청 관련 문의는 국민은행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동국대점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 문의 해주세요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6" y="1381019"/>
            <a:ext cx="4156380" cy="476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6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79598"/>
            <a:ext cx="29040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로그인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45" y="1462960"/>
            <a:ext cx="8853178" cy="4680000"/>
          </a:xfrm>
          <a:prstGeom prst="rect">
            <a:avLst/>
          </a:prstGeom>
        </p:spPr>
      </p:pic>
      <p:sp>
        <p:nvSpPr>
          <p:cNvPr id="6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644" y="1156652"/>
            <a:ext cx="907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대학원학사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교과수업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수강신청관리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학생증발급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903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카드종류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 후 동의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775467"/>
            <a:ext cx="6248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 버튼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7257" y="6189031"/>
            <a:ext cx="624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확인버튼을 눌러야 최종 저장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1184570"/>
            <a:ext cx="8888065" cy="159089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15" y="3190363"/>
            <a:ext cx="8926171" cy="2911179"/>
          </a:xfrm>
          <a:prstGeom prst="rect">
            <a:avLst/>
          </a:prstGeom>
        </p:spPr>
      </p:pic>
      <p:sp>
        <p:nvSpPr>
          <p:cNvPr id="9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655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96689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신청 또는 </a:t>
            </a:r>
            <a:r>
              <a:rPr lang="ko-KR" altLang="en-US" sz="2500" dirty="0"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500" dirty="0">
                <a:ea typeface="맑은 고딕" panose="020B0503020000020004" pitchFamily="50" charset="-127"/>
              </a:rPr>
              <a:t>(</a:t>
            </a:r>
            <a:r>
              <a:rPr lang="ko-KR" altLang="en-US" sz="2500" dirty="0">
                <a:ea typeface="맑은 고딕" panose="020B0503020000020004" pitchFamily="50" charset="-127"/>
              </a:rPr>
              <a:t>점</a:t>
            </a:r>
            <a:r>
              <a:rPr lang="en-US" altLang="ko-KR" sz="2500" dirty="0" smtClean="0">
                <a:ea typeface="맑은 고딕" panose="020B0503020000020004" pitchFamily="50" charset="-127"/>
              </a:rPr>
              <a:t>)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방문신청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2384" y="1142805"/>
            <a:ext cx="9700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학생증은 반드시 은행 앱이나 방문신청을 완료해야 함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18" y="1572212"/>
            <a:ext cx="4156380" cy="47646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05498" y="1906787"/>
            <a:ext cx="5400502" cy="409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학생증은 반드시 은행 앱이나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 방문신청을 완료해야 합니다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en-US" altLang="ko-KR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(</a:t>
            </a:r>
            <a:r>
              <a:rPr lang="ko-KR" altLang="en-US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신청 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기간 내 </a:t>
            </a:r>
            <a:r>
              <a:rPr lang="ko-KR" altLang="en-US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유드림스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동의 후</a:t>
            </a:r>
            <a:r>
              <a:rPr lang="en-US" altLang="ko-KR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국민은행 </a:t>
            </a:r>
            <a:endParaRPr lang="en-US" altLang="ko-KR" b="1" u="sng" dirty="0" smtClean="0">
              <a:solidFill>
                <a:srgbClr val="FF0000"/>
              </a:solidFill>
              <a:ea typeface="맑은 고딕" panose="020B0503020000020004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b="1" u="sng" dirty="0" err="1" smtClean="0">
                <a:solidFill>
                  <a:srgbClr val="FF0000"/>
                </a:solidFill>
                <a:ea typeface="맑은 고딕" panose="020B0503020000020004" pitchFamily="50" charset="-127"/>
              </a:rPr>
              <a:t>어플신청은</a:t>
            </a:r>
            <a:r>
              <a:rPr lang="ko-KR" altLang="en-US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en-US" altLang="ko-KR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02.28(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화</a:t>
            </a:r>
            <a:r>
              <a:rPr lang="en-US" altLang="ko-KR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오후부터 </a:t>
            </a:r>
            <a:r>
              <a:rPr lang="ko-KR" altLang="en-US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가능</a:t>
            </a:r>
            <a:r>
              <a:rPr lang="en-US" altLang="ko-KR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)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lnSpc>
                <a:spcPct val="150000"/>
              </a:lnSpc>
            </a:pP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★앱이나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은행방문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미신청시에는 학생증이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발급되지 않습니다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  <a:endParaRPr lang="en-US" altLang="ko-KR" sz="20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lnSpc>
                <a:spcPct val="150000"/>
              </a:lnSpc>
            </a:pP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endParaRPr lang="ko-KR" altLang="en-US" sz="2000" b="1" u="sng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384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신청하기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5498" y="2129940"/>
            <a:ext cx="5400502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신청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절차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STEP1. KB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어플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다운로드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스타뱅킹에서 학생증 신청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앱 신청 관련 문의는 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동국대학교</a:t>
            </a:r>
            <a:r>
              <a:rPr lang="en-US" altLang="ko-KR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 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문의 해주세요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815" y="440575"/>
            <a:ext cx="5203767" cy="520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25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86265"/>
            <a:ext cx="3857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858249" y="1658292"/>
            <a:ext cx="5770991" cy="193231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신분증</a:t>
            </a:r>
            <a:r>
              <a:rPr lang="en-US" altLang="ko-KR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주민등록증 또는 운전면허증</a:t>
            </a:r>
            <a:r>
              <a:rPr lang="en-US" altLang="ko-KR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본인명의의 스마트폰 필요</a:t>
            </a:r>
            <a:endParaRPr lang="en-US" altLang="ko-KR" sz="14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 신청은 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학생증 신규 신청기간 내 </a:t>
            </a:r>
            <a:r>
              <a:rPr lang="ko-KR" altLang="en-US" sz="1400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유드림스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동의 후</a:t>
            </a:r>
            <a:r>
              <a:rPr lang="en-US" altLang="ko-KR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국민은행 </a:t>
            </a:r>
            <a:r>
              <a:rPr lang="ko-KR" altLang="en-US" sz="1400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어플신청은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en-US" altLang="ko-KR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02.28(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화</a:t>
            </a:r>
            <a:r>
              <a:rPr lang="en-US" altLang="ko-KR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오후부터 가능</a:t>
            </a:r>
            <a:endParaRPr lang="en-US" altLang="ko-KR" sz="1400" b="1" u="sng" dirty="0">
              <a:solidFill>
                <a:srgbClr val="FF0000"/>
              </a:solidFill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3745" y="784112"/>
            <a:ext cx="2798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KB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앱 신청 방법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171" y="3307215"/>
            <a:ext cx="1720807" cy="1567532"/>
          </a:xfrm>
          <a:prstGeom prst="rect">
            <a:avLst/>
          </a:prstGeom>
        </p:spPr>
      </p:pic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49702" y="2572460"/>
            <a:ext cx="1483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QR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</a:t>
            </a:r>
            <a:endParaRPr lang="ko-KR" altLang="en-US" sz="20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858250" y="4012105"/>
            <a:ext cx="5770991" cy="193231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47672"/>
            <a:endParaRPr lang="en-US" altLang="ko-KR" sz="1500" b="1" dirty="0" smtClean="0">
              <a:solidFill>
                <a:prstClr val="black"/>
              </a:solidFill>
              <a:latin typeface="+mj-lt"/>
              <a:ea typeface="KB금융 본문체 Bold" panose="020B0803000000000000" pitchFamily="50" charset="-127"/>
            </a:endParaRPr>
          </a:p>
          <a:p>
            <a:pPr lvl="0" defTabSz="947672"/>
            <a:r>
              <a:rPr lang="ko-KR" altLang="en-US" sz="1400" b="1" dirty="0" smtClean="0">
                <a:solidFill>
                  <a:prstClr val="black"/>
                </a:solidFill>
                <a:latin typeface="+mj-lt"/>
                <a:ea typeface="KB금융 본문체 Bold" panose="020B0803000000000000" pitchFamily="50" charset="-127"/>
              </a:rPr>
              <a:t>신청 </a:t>
            </a:r>
            <a:r>
              <a:rPr lang="ko-KR" altLang="en-US" sz="1400" b="1" dirty="0">
                <a:solidFill>
                  <a:prstClr val="black"/>
                </a:solidFill>
                <a:latin typeface="+mj-lt"/>
                <a:ea typeface="KB금융 본문체 Bold" panose="020B0803000000000000" pitchFamily="50" charset="-127"/>
              </a:rPr>
              <a:t>가능 시간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Bold" panose="020B0803000000000000" pitchFamily="50" charset="-127"/>
              </a:rPr>
              <a:t> </a:t>
            </a:r>
            <a:endParaRPr lang="en-US" altLang="ko-KR" sz="1400" dirty="0" smtClean="0">
              <a:solidFill>
                <a:prstClr val="black"/>
              </a:solidFill>
              <a:latin typeface="+mj-lt"/>
              <a:ea typeface="KB금융 본문체 Bold" panose="020B0803000000000000" pitchFamily="50" charset="-127"/>
            </a:endParaRPr>
          </a:p>
          <a:p>
            <a:pPr lvl="0" defTabSz="947672"/>
            <a:endParaRPr lang="en-US" altLang="ko-KR" sz="1400" dirty="0">
              <a:solidFill>
                <a:prstClr val="black"/>
              </a:solidFill>
              <a:latin typeface="+mj-lt"/>
              <a:ea typeface="KB금융 본문체 Bold" panose="020B0803000000000000" pitchFamily="50" charset="-127"/>
            </a:endParaRPr>
          </a:p>
          <a:p>
            <a:pPr lvl="0" defTabSz="947672"/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Bold" panose="020B0803000000000000" pitchFamily="50" charset="-127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■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통장 신규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    </a:t>
            </a:r>
          </a:p>
          <a:p>
            <a:pPr lvl="0" defTabSz="947672"/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   </a:t>
            </a:r>
            <a:r>
              <a:rPr lang="en-US" altLang="ko-KR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·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KB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국민은행계좌인증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/1</a:t>
            </a:r>
            <a:r>
              <a:rPr lang="ko-KR" altLang="en-US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원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입금인증</a:t>
            </a:r>
            <a:r>
              <a:rPr lang="ko-KR" altLang="en-US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: 24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시간</a:t>
            </a:r>
            <a:endParaRPr lang="en-US" altLang="ko-KR" sz="1400" dirty="0">
              <a:solidFill>
                <a:prstClr val="black"/>
              </a:solidFill>
              <a:latin typeface="+mj-lt"/>
              <a:ea typeface="KB금융 본문체 Light" panose="020B0303000000000000" pitchFamily="50" charset="-127"/>
            </a:endParaRPr>
          </a:p>
          <a:p>
            <a:pPr lvl="0" defTabSz="947672"/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  </a:t>
            </a:r>
            <a:r>
              <a:rPr lang="en-US" altLang="ko-KR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·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영상통화방식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: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평일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8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~22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, 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공휴일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9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~18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</a:t>
            </a:r>
            <a:endParaRPr lang="en-US" altLang="ko-KR" sz="1400" dirty="0">
              <a:solidFill>
                <a:prstClr val="black"/>
              </a:solidFill>
              <a:latin typeface="+mj-lt"/>
              <a:ea typeface="KB금융 본문체 Light" panose="020B0303000000000000" pitchFamily="50" charset="-127"/>
            </a:endParaRPr>
          </a:p>
          <a:p>
            <a:pPr lvl="0" defTabSz="947672"/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   </a:t>
            </a:r>
            <a:endParaRPr lang="en-US" altLang="ko-KR" sz="1400" dirty="0" smtClean="0">
              <a:solidFill>
                <a:prstClr val="black"/>
              </a:solidFill>
              <a:latin typeface="+mj-lt"/>
              <a:ea typeface="KB금융 본문체 Light" panose="020B0303000000000000" pitchFamily="50" charset="-127"/>
            </a:endParaRPr>
          </a:p>
          <a:p>
            <a:pPr lvl="0" defTabSz="947672"/>
            <a:r>
              <a:rPr lang="ko-KR" altLang="en-US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■ 체크카드 발급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: 24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시간</a:t>
            </a:r>
            <a:endParaRPr lang="en-US" altLang="ko-KR" sz="1400" dirty="0">
              <a:solidFill>
                <a:prstClr val="black"/>
              </a:solidFill>
              <a:latin typeface="+mj-lt"/>
              <a:ea typeface="KB금융 본문체 Light" panose="020B0303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968234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359083" y="2592871"/>
            <a:ext cx="2034981" cy="1571806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</a:t>
            </a:r>
            <a:endParaRPr lang="en-US" altLang="ko-KR" sz="2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계좌가 있다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왼쪽/위쪽 화살표 29"/>
          <p:cNvSpPr/>
          <p:nvPr/>
        </p:nvSpPr>
        <p:spPr>
          <a:xfrm rot="8234098">
            <a:off x="2625744" y="2664893"/>
            <a:ext cx="1521740" cy="1521740"/>
          </a:xfrm>
          <a:prstGeom prst="leftUpArrow">
            <a:avLst>
              <a:gd name="adj1" fmla="val 5719"/>
              <a:gd name="adj2" fmla="val 9849"/>
              <a:gd name="adj3" fmla="val 15154"/>
            </a:avLst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32233" y="1735800"/>
            <a:ext cx="887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sz="3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66035" y="4433824"/>
            <a:ext cx="9532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sz="3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8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" y="680396"/>
            <a:ext cx="8212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</a:t>
            </a:r>
            <a:r>
              <a:rPr lang="ko-KR" altLang="en-US" sz="2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신청하기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666993" y="1715086"/>
            <a:ext cx="2034981" cy="1571806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기존 통장 사용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666993" y="3896412"/>
            <a:ext cx="2034981" cy="1571806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신규 통장</a:t>
            </a:r>
            <a:endParaRPr lang="en-US" altLang="ko-KR" sz="2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개설</a:t>
            </a:r>
            <a:endParaRPr lang="en-US" altLang="ko-KR" sz="2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6093229" y="2253830"/>
            <a:ext cx="1113905" cy="376027"/>
          </a:xfrm>
          <a:prstGeom prst="rightArrow">
            <a:avLst/>
          </a:prstGeom>
          <a:solidFill>
            <a:srgbClr val="F8981D"/>
          </a:solidFill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>
            <a:off x="6093229" y="4500978"/>
            <a:ext cx="1113905" cy="376027"/>
          </a:xfrm>
          <a:prstGeom prst="rightArrow">
            <a:avLst/>
          </a:prstGeom>
          <a:solidFill>
            <a:srgbClr val="F8981D"/>
          </a:solidFill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528553" y="2035077"/>
            <a:ext cx="12081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r>
              <a:rPr lang="en-US" altLang="ko-KR" sz="3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endParaRPr lang="ko-KR" altLang="en-US" sz="3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28553" y="4373520"/>
            <a:ext cx="12081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12</a:t>
            </a:r>
            <a:endParaRPr lang="ko-KR" altLang="en-US" sz="3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1748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80" y="787804"/>
            <a:ext cx="6724650" cy="5581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86265"/>
            <a:ext cx="3857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9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171626" y="1033385"/>
            <a:ext cx="3102607" cy="137587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3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통장 사용</a:t>
            </a:r>
            <a:endParaRPr lang="en-US" altLang="ko-KR" sz="30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94876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0" y="86265"/>
            <a:ext cx="396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47504" y="685413"/>
            <a:ext cx="2601614" cy="337142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통장 사용시 ①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10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967"/>
            <a:ext cx="9906000" cy="552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6711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0" y="86265"/>
            <a:ext cx="416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119379" y="692106"/>
            <a:ext cx="2554995" cy="310784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통장 사용시 ②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7614"/>
            <a:ext cx="9906000" cy="553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9269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80" y="787804"/>
            <a:ext cx="6724650" cy="5581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86265"/>
            <a:ext cx="3857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171626" y="1033385"/>
            <a:ext cx="3102607" cy="137587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3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통장 개설</a:t>
            </a:r>
            <a:endParaRPr lang="en-US" altLang="ko-KR" sz="30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741924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6265"/>
            <a:ext cx="398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슬라이드 번호 개체 틀 1"/>
          <p:cNvSpPr txBox="1">
            <a:spLocks/>
          </p:cNvSpPr>
          <p:nvPr/>
        </p:nvSpPr>
        <p:spPr bwMode="auto">
          <a:xfrm>
            <a:off x="27443" y="646285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9007" y="692807"/>
            <a:ext cx="2583468" cy="31991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</a:t>
            </a:r>
            <a:r>
              <a:rPr lang="ko-KR" altLang="en-US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개설시</a:t>
            </a:r>
            <a:r>
              <a:rPr lang="ko-KR" altLang="en-US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① 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0781"/>
            <a:ext cx="9906000" cy="553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228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0" y="86265"/>
            <a:ext cx="3890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18169" y="722303"/>
            <a:ext cx="2583468" cy="270755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</a:t>
            </a:r>
            <a:r>
              <a:rPr lang="ko-KR" altLang="en-US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개설시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②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2501"/>
            <a:ext cx="9906000" cy="556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543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6265"/>
            <a:ext cx="3882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45948" y="732060"/>
            <a:ext cx="2572314" cy="280663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</a:t>
            </a:r>
            <a:r>
              <a:rPr lang="ko-KR" altLang="en-US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개설시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③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654"/>
            <a:ext cx="9906000" cy="552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7175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0" y="86265"/>
            <a:ext cx="379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81460" y="721401"/>
            <a:ext cx="2564002" cy="281489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</a:t>
            </a:r>
            <a:r>
              <a:rPr lang="ko-KR" altLang="en-US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개설시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④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586"/>
            <a:ext cx="9906000" cy="564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5912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744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00913" y="2233770"/>
            <a:ext cx="49460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개설 중 문의 사항 발생 시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>
              <a:lnSpc>
                <a:spcPct val="200000"/>
              </a:lnSpc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동국대 지점에 문의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>
              <a:lnSpc>
                <a:spcPct val="200000"/>
              </a:lnSpc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200000"/>
              </a:lnSpc>
              <a:buClr>
                <a:srgbClr val="C00000"/>
              </a:buClr>
            </a:pP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☎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02-2197-4517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86265"/>
            <a:ext cx="379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354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3932" y="1132958"/>
            <a:ext cx="45455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</a:t>
            </a:r>
            <a:r>
              <a:rPr lang="en-US" altLang="ko-KR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 방법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1) </a:t>
            </a:r>
            <a:r>
              <a:rPr lang="en-US" altLang="ko-KR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PASS’ </a:t>
            </a:r>
            <a:r>
              <a:rPr lang="ko-KR" altLang="en-US" sz="1600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어플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설치 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2)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(UDRIMS ID/PW)    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나</a:t>
            </a:r>
            <a:r>
              <a:rPr lang="en-US" altLang="ko-KR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주요기능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1)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이용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-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도서관 출입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도서대출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좌석 배정 등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2)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 서비스 이용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-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증명서 발급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휴대폰 충전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FAX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전송 등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endParaRPr lang="ko-KR" altLang="en-US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7300" y="4976053"/>
            <a:ext cx="66148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kumimoji="1" lang="ko-KR" altLang="en-US" sz="1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카드형</a:t>
            </a:r>
            <a:r>
              <a:rPr kumimoji="1"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학생증 수령 이전에는</a:t>
            </a:r>
            <a:r>
              <a:rPr kumimoji="1"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동국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PASS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앱으로 </a:t>
            </a:r>
            <a:r>
              <a:rPr kumimoji="1"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도서관 이용이 가능합니다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</a:p>
          <a:p>
            <a:pPr algn="ctr"/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출입은 도서관 운영에 따라 제한 될 수 있음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</a:p>
          <a:p>
            <a:pPr algn="ctr"/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도서관 출입 관련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문의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: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02-2260-8623</a:t>
            </a:r>
          </a:p>
          <a:p>
            <a:pPr algn="ctr"/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PASS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앱 관련 문의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: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정보처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02-2260-8877</a:t>
            </a:r>
            <a:endParaRPr lang="en-US" altLang="ko-KR" sz="1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86265"/>
            <a:ext cx="309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PASS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앱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18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149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19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80933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13811" y="1531087"/>
            <a:ext cx="5286894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분실신고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중앙도서관과 카드사 모두 분실신고</a:t>
            </a:r>
            <a:endParaRPr lang="en-US" altLang="ko-KR" sz="20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정지 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02)2260-8622~3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은행기능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국민카드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1588-1688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가까운 지점 방문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카드사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신청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국민 카드사를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통하여 학생증 분실신고 후 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즉시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재발급을 하는 경우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,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에 교내 기능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정지를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위한 </a:t>
            </a:r>
            <a:r>
              <a:rPr lang="ko-KR" altLang="en-US" sz="15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분실신고를 별도로 하지 않아도 됩니다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60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20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22744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16549" y="2699284"/>
            <a:ext cx="4946073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훼손이나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전과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개명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등으로 인한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신청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가까운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지점 방문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신청이나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카드사 신청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국민카드 ☎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1588-1688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8596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1629" y="1097942"/>
            <a:ext cx="947327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Q 1.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신청기간에 신청을 못했어요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어떻게 해야 하나요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신청기간에 신청을 못 하였어도 이후 신청이 가능합니다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이후 신청한 학생증은 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발급이 지연될 수 있습니다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 algn="just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&lt;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해당은행에 문의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국민은행 </a:t>
            </a:r>
            <a:r>
              <a:rPr lang="ko-KR" altLang="en-US" dirty="0" smtClean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</a:p>
          <a:p>
            <a:pPr algn="just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Q 2.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신청을 하였는데 사진을 변경하고 싶어요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학생증은 신청 다음날에 발급 진행이 시작되어 </a:t>
            </a:r>
            <a:r>
              <a:rPr lang="ko-KR" altLang="en-US" sz="1600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중간에 사진을 변경하실 수 없습니다</a:t>
            </a:r>
            <a:r>
              <a:rPr lang="en-US" altLang="ko-KR" sz="1600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사진 변경을 희망하시는 경우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이후에 학생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센터로 연락 바랍니다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(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재발급 비용 없음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)/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센터 </a:t>
            </a:r>
            <a:r>
              <a:rPr lang="ko-KR" altLang="en-US" sz="1600" dirty="0" smtClean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02-2260-8661~4</a:t>
            </a: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3.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수령은 어디서 수령하나요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endParaRPr lang="ko-KR" altLang="en-US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A : 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해당은행에 문의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</a:t>
            </a:r>
            <a:r>
              <a:rPr lang="ko-KR" altLang="en-US" sz="1600" dirty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525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3003" y="1120438"/>
            <a:ext cx="947327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수령일과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장소가 궁금해요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어디에 문의하나요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해당은행에 문의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국민은행 </a:t>
            </a:r>
            <a:r>
              <a:rPr lang="ko-KR" altLang="en-US" sz="1600" dirty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Q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체크카드로 신청했는데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체크카드로 변경하고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싶어요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어떻게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해야 하나요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 학생증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선택 번복은 불가합니다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우선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신청한 학생증을 수령 받고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다시 신청바랍니다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신중히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 바랍니다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491" y="3956859"/>
            <a:ext cx="5899265" cy="33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6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30684" y="2045541"/>
            <a:ext cx="5400502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발급 진행 상황 및 수령 관련 문의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동국대학교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 algn="ctr"/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5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</a:p>
          <a:p>
            <a:pPr lvl="0" algn="ctr"/>
            <a:endParaRPr lang="en-US" altLang="ko-KR" sz="25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많은 신청 바랍니다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075113"/>
            <a:ext cx="5234246" cy="523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116" y="3261943"/>
            <a:ext cx="5899265" cy="37407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384780"/>
            <a:ext cx="94732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6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r>
              <a:rPr lang="en-US" altLang="ko-KR" sz="6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4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ko-KR" altLang="en-US" sz="4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929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20학년도 일반대학원 신(편)입생 학생증 발급안내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기본 디자인">
  <a:themeElements>
    <a:clrScheme name="따듯한느낌-YT">
      <a:dk1>
        <a:srgbClr val="683D2E"/>
      </a:dk1>
      <a:lt1>
        <a:srgbClr val="FFFFFF"/>
      </a:lt1>
      <a:dk2>
        <a:srgbClr val="CC6600"/>
      </a:dk2>
      <a:lt2>
        <a:srgbClr val="FFFFCC"/>
      </a:lt2>
      <a:accent1>
        <a:srgbClr val="998F33"/>
      </a:accent1>
      <a:accent2>
        <a:srgbClr val="FFCC00"/>
      </a:accent2>
      <a:accent3>
        <a:srgbClr val="E2B8AA"/>
      </a:accent3>
      <a:accent4>
        <a:srgbClr val="DADADA"/>
      </a:accent4>
      <a:accent5>
        <a:srgbClr val="CAC6AD"/>
      </a:accent5>
      <a:accent6>
        <a:srgbClr val="E7B900"/>
      </a:accent6>
      <a:hlink>
        <a:srgbClr val="DB8647"/>
      </a:hlink>
      <a:folHlink>
        <a:srgbClr val="90B7CA"/>
      </a:folHlink>
    </a:clrScheme>
    <a:fontScheme name="사용자 지정 2">
      <a:majorFont>
        <a:latin typeface="맑은 고딕"/>
        <a:ea typeface="서울남산 장체B"/>
        <a:cs typeface=""/>
      </a:majorFont>
      <a:minorFont>
        <a:latin typeface="서울남산 장체B"/>
        <a:ea typeface="서울남산 장체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2020학년도 일반대학원 신(편)입생 학생증 발급안내</Template>
  <TotalTime>1206</TotalTime>
  <Words>834</Words>
  <Application>Microsoft Office PowerPoint</Application>
  <PresentationFormat>A4 용지(210x297mm)</PresentationFormat>
  <Paragraphs>197</Paragraphs>
  <Slides>24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24</vt:i4>
      </vt:variant>
    </vt:vector>
  </HeadingPairs>
  <TitlesOfParts>
    <vt:vector size="36" baseType="lpstr">
      <vt:lpstr>KB금융 본문체 Bold</vt:lpstr>
      <vt:lpstr>KB금융 본문체 Light</vt:lpstr>
      <vt:lpstr>굴림</vt:lpstr>
      <vt:lpstr>맑은 고딕</vt:lpstr>
      <vt:lpstr>서울남산 장체B</vt:lpstr>
      <vt:lpstr>-윤고딕140</vt:lpstr>
      <vt:lpstr>Arial</vt:lpstr>
      <vt:lpstr>Calibri</vt:lpstr>
      <vt:lpstr>Calibri Light</vt:lpstr>
      <vt:lpstr>Wingdings</vt:lpstr>
      <vt:lpstr>2020학년도 일반대학원 신(편)입생 학생증 발급안내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237</cp:revision>
  <dcterms:created xsi:type="dcterms:W3CDTF">2020-07-07T04:47:52Z</dcterms:created>
  <dcterms:modified xsi:type="dcterms:W3CDTF">2023-01-12T05:54:56Z</dcterms:modified>
</cp:coreProperties>
</file>